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69" r:id="rId5"/>
    <p:sldId id="259" r:id="rId6"/>
    <p:sldId id="260" r:id="rId7"/>
    <p:sldId id="261" r:id="rId8"/>
    <p:sldId id="262" r:id="rId9"/>
    <p:sldId id="263" r:id="rId10"/>
    <p:sldId id="273" r:id="rId11"/>
    <p:sldId id="265" r:id="rId12"/>
    <p:sldId id="275" r:id="rId13"/>
    <p:sldId id="266" r:id="rId14"/>
    <p:sldId id="274" r:id="rId15"/>
    <p:sldId id="267" r:id="rId16"/>
    <p:sldId id="268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49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C42C4E-8F4D-DB46-8017-139A88EAA43E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9F8FA-5140-6240-B0B3-9487748D7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86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5263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364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85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548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192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87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8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88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03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54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163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0332A96-354A-4478-8A62-E6F78EC76469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F349548-7AF6-4415-9081-2BF5792503B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276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DSO 545 – Final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5658558" cy="1143000"/>
          </a:xfrm>
        </p:spPr>
        <p:txBody>
          <a:bodyPr/>
          <a:lstStyle/>
          <a:p>
            <a:r>
              <a:rPr lang="en-US" dirty="0"/>
              <a:t>311 Call Center Tracking Data for City of Los Angeles</a:t>
            </a:r>
          </a:p>
        </p:txBody>
      </p:sp>
    </p:spTree>
    <p:extLst>
      <p:ext uri="{BB962C8B-B14F-4D97-AF65-F5344CB8AC3E}">
        <p14:creationId xmlns:p14="http://schemas.microsoft.com/office/powerpoint/2010/main" val="774892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384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Performance Indicator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01168" lvl="1" indent="0">
              <a:buNone/>
            </a:pPr>
            <a:r>
              <a:rPr lang="en-US" b="1" dirty="0"/>
              <a:t> District Inconvenience Index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Consists of</a:t>
            </a:r>
            <a:r>
              <a:rPr lang="en-US" dirty="0">
                <a:sym typeface="Wingdings" panose="05000000000000000000" pitchFamily="2" charset="2"/>
              </a:rPr>
              <a:t>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Total number of requests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Duration of service time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Population density</a:t>
            </a:r>
          </a:p>
          <a:p>
            <a:pPr marL="384048" lvl="2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en-US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Districts with High number of requests, High population density, and Long service duration will be highlighted and considered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en-US" dirty="0"/>
              <a:t> poor performance districts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Based on the data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dirty="0"/>
              <a:t>last 3 months, districts 9, 10 and 12 are identified to have high value of district inconvenience index</a:t>
            </a:r>
          </a:p>
        </p:txBody>
      </p:sp>
      <p:pic>
        <p:nvPicPr>
          <p:cNvPr id="2050" name="Picture 2" descr="Image result for kp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3157" y="1845734"/>
            <a:ext cx="6342523" cy="217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4396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79" y="2169825"/>
            <a:ext cx="4875257" cy="4023360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zh-CN" dirty="0"/>
              <a:t>U</a:t>
            </a:r>
            <a:r>
              <a:rPr lang="en-US" altLang="zh-CN" dirty="0" smtClean="0"/>
              <a:t>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real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directly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311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website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building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interactive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visualization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any</a:t>
            </a:r>
            <a:r>
              <a:rPr lang="zh-CN" altLang="en-US" dirty="0" smtClean="0"/>
              <a:t> </a:t>
            </a:r>
            <a:r>
              <a:rPr lang="en-US" altLang="zh-CN" dirty="0" smtClean="0"/>
              <a:t>input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period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</a:p>
          <a:p>
            <a:pPr lvl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zh-CN" dirty="0" smtClean="0"/>
              <a:t>Display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geographical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distribution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requests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map</a:t>
            </a:r>
          </a:p>
          <a:p>
            <a:pPr lvl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zh-CN" dirty="0" smtClean="0"/>
              <a:t>Comparison</a:t>
            </a:r>
            <a:r>
              <a:rPr lang="zh-CN" altLang="en-US" dirty="0" smtClean="0"/>
              <a:t> </a:t>
            </a:r>
            <a:r>
              <a:rPr lang="en-US" altLang="zh-CN" dirty="0" smtClean="0"/>
              <a:t>(1</a:t>
            </a:r>
            <a:r>
              <a:rPr lang="zh-CN" altLang="en-US" dirty="0" smtClean="0"/>
              <a:t> </a:t>
            </a:r>
            <a:r>
              <a:rPr lang="en-US" altLang="zh-CN" dirty="0" smtClean="0"/>
              <a:t>)between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CDs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within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period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  <a:r>
              <a:rPr lang="zh-CN" altLang="en-US" dirty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(2)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between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periods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CD</a:t>
            </a:r>
            <a:endParaRPr lang="en-US" altLang="zh-CN" dirty="0"/>
          </a:p>
          <a:p>
            <a:pPr lvl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zh-CN" dirty="0" smtClean="0"/>
              <a:t>Generating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sharing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981503"/>
            <a:ext cx="5527488" cy="3445948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751968" y="1845734"/>
            <a:ext cx="4143314" cy="3631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None/>
            </a:pPr>
            <a:r>
              <a:rPr lang="en-US" altLang="zh-CN" dirty="0" smtClean="0"/>
              <a:t>Shiny</a:t>
            </a:r>
            <a:r>
              <a:rPr lang="zh-CN" altLang="en-US" dirty="0" smtClean="0"/>
              <a:t> </a:t>
            </a:r>
            <a:r>
              <a:rPr lang="en-US" altLang="zh-CN" dirty="0" smtClean="0"/>
              <a:t>Dashboard</a:t>
            </a:r>
            <a:r>
              <a:rPr lang="zh-CN" altLang="en-US" dirty="0" smtClean="0"/>
              <a:t> </a:t>
            </a:r>
            <a:r>
              <a:rPr lang="en-US" altLang="zh-CN" dirty="0" smtClean="0"/>
              <a:t>enables: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906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143314" cy="4023360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District Inconvenience Index can be used to design dashboards to track district performance dynamically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This </a:t>
            </a:r>
            <a:r>
              <a:rPr lang="en-US" altLang="zh-CN" dirty="0"/>
              <a:t>prototype</a:t>
            </a:r>
            <a:r>
              <a:rPr lang="zh-CN" altLang="en-US" dirty="0"/>
              <a:t> </a:t>
            </a:r>
            <a:r>
              <a:rPr lang="en-US" dirty="0"/>
              <a:t>dashboard can be used to filter based on different criteria, get more detail etc.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It can be further developed and deployed at 311 to improve the quality and efficiency of services delivered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100" y="1845734"/>
            <a:ext cx="5527488" cy="374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981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Shiny</a:t>
            </a:r>
            <a:r>
              <a:rPr lang="zh-CN" altLang="en-US" dirty="0"/>
              <a:t> </a:t>
            </a:r>
            <a:r>
              <a:rPr lang="en-US" altLang="zh-CN" dirty="0"/>
              <a:t>Dashboard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404043"/>
            <a:ext cx="3186304" cy="25888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294" y="2404043"/>
            <a:ext cx="3264229" cy="25888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5251" y="2404044"/>
            <a:ext cx="2561549" cy="258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338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333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937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Trends of Top Requests Per District</a:t>
            </a:r>
            <a:endParaRPr lang="en-US" dirty="0"/>
          </a:p>
        </p:txBody>
      </p:sp>
      <p:pic>
        <p:nvPicPr>
          <p:cNvPr id="4" name="Content Placeholder 3" descr="Screen%20Shot%202016-12-06%20at%2012.22.42%20AM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870" y="1885592"/>
            <a:ext cx="3574027" cy="402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Screen%20Shot%202016-12-06%20at%2012.20.46%20AM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1898" y="1938932"/>
            <a:ext cx="4060722" cy="396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2620" y="1938932"/>
            <a:ext cx="3838535" cy="39693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6844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Exploratory Analysis</a:t>
            </a:r>
          </a:p>
          <a:p>
            <a:pPr marL="749808" lvl="1" indent="-457200">
              <a:buFont typeface="+mj-lt"/>
              <a:buAutoNum type="alphaLcPeriod"/>
            </a:pPr>
            <a:r>
              <a:rPr lang="en-US" dirty="0"/>
              <a:t>Distribution of Request Type</a:t>
            </a:r>
          </a:p>
          <a:p>
            <a:pPr marL="749808" lvl="1" indent="-457200">
              <a:buFont typeface="+mj-lt"/>
              <a:buAutoNum type="alphaLcPeriod"/>
            </a:pPr>
            <a:r>
              <a:rPr lang="en-US" dirty="0"/>
              <a:t>Distribution of Assigned Departments</a:t>
            </a:r>
          </a:p>
          <a:p>
            <a:pPr marL="749808" lvl="1" indent="-457200">
              <a:buFont typeface="+mj-lt"/>
              <a:buAutoNum type="alphaLcPeriod"/>
            </a:pPr>
            <a:r>
              <a:rPr lang="en-US" dirty="0"/>
              <a:t>Sources of Requests</a:t>
            </a:r>
          </a:p>
          <a:p>
            <a:pPr marL="749808" lvl="1" indent="-457200">
              <a:buFont typeface="+mj-lt"/>
              <a:buAutoNum type="alphaLcPeriod"/>
            </a:pPr>
            <a:r>
              <a:rPr lang="en-US" dirty="0"/>
              <a:t>Requests Breakdown by Day/Hour</a:t>
            </a:r>
          </a:p>
          <a:p>
            <a:pPr marL="749808" lvl="1" indent="-457200">
              <a:buFont typeface="+mj-lt"/>
              <a:buAutoNum type="alphaLcPeriod"/>
            </a:pPr>
            <a:r>
              <a:rPr lang="en-US" dirty="0"/>
              <a:t>Further Analysis of Top 3 Request Types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Conclusions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Recommendations</a:t>
            </a:r>
          </a:p>
          <a:p>
            <a:pPr marL="749808" lvl="1" indent="-457200">
              <a:buFont typeface="+mj-lt"/>
              <a:buAutoNum type="alphaLcPeriod"/>
            </a:pPr>
            <a:r>
              <a:rPr lang="en-US" dirty="0"/>
              <a:t>KPI Development</a:t>
            </a:r>
          </a:p>
          <a:p>
            <a:pPr marL="749808" lvl="1" indent="-457200">
              <a:buFont typeface="+mj-lt"/>
              <a:buAutoNum type="alphaLcPeriod"/>
            </a:pPr>
            <a:r>
              <a:rPr lang="en-US" dirty="0"/>
              <a:t>Shiny Dashboard</a:t>
            </a:r>
          </a:p>
        </p:txBody>
      </p:sp>
    </p:spTree>
    <p:extLst>
      <p:ext uri="{BB962C8B-B14F-4D97-AF65-F5344CB8AC3E}">
        <p14:creationId xmlns:p14="http://schemas.microsoft.com/office/powerpoint/2010/main" val="1667340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1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0362" y="3943904"/>
            <a:ext cx="1049485" cy="96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7809328" cy="4023360"/>
          </a:xfrm>
        </p:spPr>
        <p:txBody>
          <a:bodyPr/>
          <a:lstStyle/>
          <a:p>
            <a:endParaRPr lang="en-US" dirty="0"/>
          </a:p>
          <a:p>
            <a:pPr lvl="1"/>
            <a:r>
              <a:rPr lang="en-US" sz="2000" dirty="0"/>
              <a:t>Identify and visualize overall trends and patterns of service </a:t>
            </a:r>
            <a:r>
              <a:rPr lang="en-US" altLang="zh-CN" sz="2000" dirty="0"/>
              <a:t>requests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Identify key </a:t>
            </a:r>
            <a:r>
              <a:rPr lang="en-US" altLang="zh-CN" sz="2000" dirty="0"/>
              <a:t>performance </a:t>
            </a:r>
            <a:r>
              <a:rPr lang="en-US" sz="2000" dirty="0"/>
              <a:t>issues, design a Key Performance Indicator (KPI), and identify best and worst performing cases 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Provide insights and improvement recommendations to worst performing cases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Develop an online monitoring tool in Shiny to facilitate and improve 311 team’s future work flows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26" name="Picture 2" descr="Image result for kp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3069" y="3052865"/>
            <a:ext cx="964072" cy="964072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data3s.com/sites/default/files/dashboard_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6566" y="2240896"/>
            <a:ext cx="797078" cy="797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1398" y="4946863"/>
            <a:ext cx="1249123" cy="59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820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26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Request Types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07368" y="1867811"/>
            <a:ext cx="5378889" cy="397740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097280" y="1845734"/>
            <a:ext cx="5110089" cy="371979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Top 3 categories constitute of &gt;80% of requests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Bulky Items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Graffiti Removal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Metal/Household appliances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Focus on these three categories in further analysis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Indicates resource allocation requirements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Helpful to identify pain points across the city</a:t>
            </a:r>
          </a:p>
        </p:txBody>
      </p:sp>
    </p:spTree>
    <p:extLst>
      <p:ext uri="{BB962C8B-B14F-4D97-AF65-F5344CB8AC3E}">
        <p14:creationId xmlns:p14="http://schemas.microsoft.com/office/powerpoint/2010/main" val="4232590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Assigned Departments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593666" cy="4023360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Highly skewed distribution with NC, EV and SLA having majority of assignments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Not enough information for further analysis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Useful data for further analysis: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Functions of each department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Resource allocation for each department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Labor + capacity information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Cross-departmental work opportunities</a:t>
            </a: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6076" y="1845734"/>
            <a:ext cx="4977114" cy="38953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Straight Arrow Connector 5"/>
          <p:cNvCxnSpPr/>
          <p:nvPr/>
        </p:nvCxnSpPr>
        <p:spPr>
          <a:xfrm flipH="1">
            <a:off x="8011886" y="2322284"/>
            <a:ext cx="2496457" cy="2235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667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of Requests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379288" cy="1345112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Phone calls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dirty="0"/>
              <a:t>the primary way of requesting a service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It is advisable to improve requests through apps to reduce labor intensive phone calls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15342" y="3032567"/>
            <a:ext cx="4261225" cy="317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113" y="3032568"/>
            <a:ext cx="5454333" cy="3283822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126480" y="1845734"/>
            <a:ext cx="4379288" cy="134511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App adoption rate is not significant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Further analysis of phone v/s app users would be helpful to understand the user behavior and promote mobile app</a:t>
            </a:r>
          </a:p>
        </p:txBody>
      </p:sp>
    </p:spTree>
    <p:extLst>
      <p:ext uri="{BB962C8B-B14F-4D97-AF65-F5344CB8AC3E}">
        <p14:creationId xmlns:p14="http://schemas.microsoft.com/office/powerpoint/2010/main" val="3948041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Requests Breakdown by Day/Hour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627985" cy="4023360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As can be expected, most of the services are requested during work hours on weekdays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This is possibly because of working hours of call center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Most of the requests tend to be between 9-11 AM on Mondays through Wednesday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311 can allocate its resources accordingly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They should consider extending their service hours to ease the peaks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Flexible staffing is the key to manage peaks and lows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25265" y="1845734"/>
            <a:ext cx="4919240" cy="3270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1290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Analysis of Top 3 Request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866228" cy="4023360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Although majority of calls are about bulky items, driver self reports are almost exclusively about the graffiti removal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Having a dedicated specialized team for bulky items would greatly improve the call center’s efficiency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201168" lvl="1" indent="0">
              <a:buNone/>
            </a:pPr>
            <a:r>
              <a:rPr lang="en-US" b="1" dirty="0"/>
              <a:t>Trends across different districts</a:t>
            </a:r>
            <a:r>
              <a:rPr lang="en-US" dirty="0"/>
              <a:t>(see appendix)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Bulky Items: Districts 6,</a:t>
            </a:r>
            <a:r>
              <a:rPr lang="zh-CN" altLang="en-US" dirty="0"/>
              <a:t> </a:t>
            </a:r>
            <a:r>
              <a:rPr lang="en-US" dirty="0"/>
              <a:t>8 and 13 perform below average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Graffiti Removal: Districts 9, 13 and 14 are way below average, especially district 9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Metal/Household Appliances: Districts 8 and 12 are the worst performers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Visualization for each district is an effective way to keep track of performance and manage resources</a:t>
            </a:r>
          </a:p>
        </p:txBody>
      </p:sp>
      <p:pic>
        <p:nvPicPr>
          <p:cNvPr id="4" name="Picture 3" descr="Top%203%20Request%20Types%20of%20Significant%20Sources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8051" y="1845733"/>
            <a:ext cx="4391908" cy="3351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126380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576</TotalTime>
  <Words>612</Words>
  <Application>Microsoft Macintosh PowerPoint</Application>
  <PresentationFormat>Widescreen</PresentationFormat>
  <Paragraphs>88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Calibri Light</vt:lpstr>
      <vt:lpstr>Wingdings</vt:lpstr>
      <vt:lpstr>宋体</vt:lpstr>
      <vt:lpstr>Arial</vt:lpstr>
      <vt:lpstr>Retrospect</vt:lpstr>
      <vt:lpstr>DSO 545 – Final Project</vt:lpstr>
      <vt:lpstr>Agenda</vt:lpstr>
      <vt:lpstr>Objectives</vt:lpstr>
      <vt:lpstr>Exploratory Analysis</vt:lpstr>
      <vt:lpstr>Distribution of Request Types</vt:lpstr>
      <vt:lpstr>Distribution of Assigned Departments</vt:lpstr>
      <vt:lpstr>Sources of Requests</vt:lpstr>
      <vt:lpstr>Requests Breakdown by Day/Hour</vt:lpstr>
      <vt:lpstr>Further Analysis of Top 3 Request Types</vt:lpstr>
      <vt:lpstr>Recommendations</vt:lpstr>
      <vt:lpstr>Key Performance Indicator</vt:lpstr>
      <vt:lpstr>Shiny Dashboard</vt:lpstr>
      <vt:lpstr>Shiny Dashboard</vt:lpstr>
      <vt:lpstr>Shiny Dashboard</vt:lpstr>
      <vt:lpstr>Thank You</vt:lpstr>
      <vt:lpstr>Appendix</vt:lpstr>
      <vt:lpstr>Trends of Top Requests Per District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DSO 545 – Final Project</dc:title>
  <dc:creator>akoradia@marshall.usc.edu</dc:creator>
  <cp:lastModifiedBy>CHENG CHEN</cp:lastModifiedBy>
  <cp:revision>38</cp:revision>
  <dcterms:created xsi:type="dcterms:W3CDTF">2016-12-06T21:19:26Z</dcterms:created>
  <dcterms:modified xsi:type="dcterms:W3CDTF">2016-12-07T11:09:42Z</dcterms:modified>
</cp:coreProperties>
</file>

<file path=docProps/thumbnail.jpeg>
</file>